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60" r:id="rId3"/>
    <p:sldId id="264" r:id="rId4"/>
    <p:sldId id="265" r:id="rId5"/>
    <p:sldId id="267" r:id="rId6"/>
    <p:sldId id="268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1EB56C-2F7A-49A1-846E-D4A12910D581}" v="8" dt="2025-10-24T07:35:02.1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c Trieu 20224903" userId="S::trieu.nd224903@sis.hust.edu.vn::95170b6d-e7a4-4672-80b8-edace36697bd" providerId="AD" clId="Web-{631EB56C-2F7A-49A1-846E-D4A12910D581}"/>
    <pc:docChg chg="modSld">
      <pc:chgData name="Nguyen Duc Trieu 20224903" userId="S::trieu.nd224903@sis.hust.edu.vn::95170b6d-e7a4-4672-80b8-edace36697bd" providerId="AD" clId="Web-{631EB56C-2F7A-49A1-846E-D4A12910D581}" dt="2025-10-24T07:35:02.168" v="7" actId="20577"/>
      <pc:docMkLst>
        <pc:docMk/>
      </pc:docMkLst>
      <pc:sldChg chg="modSp">
        <pc:chgData name="Nguyen Duc Trieu 20224903" userId="S::trieu.nd224903@sis.hust.edu.vn::95170b6d-e7a4-4672-80b8-edace36697bd" providerId="AD" clId="Web-{631EB56C-2F7A-49A1-846E-D4A12910D581}" dt="2025-10-24T07:35:02.168" v="7" actId="20577"/>
        <pc:sldMkLst>
          <pc:docMk/>
          <pc:sldMk cId="743172911" sldId="257"/>
        </pc:sldMkLst>
        <pc:spChg chg="mod">
          <ac:chgData name="Nguyen Duc Trieu 20224903" userId="S::trieu.nd224903@sis.hust.edu.vn::95170b6d-e7a4-4672-80b8-edace36697bd" providerId="AD" clId="Web-{631EB56C-2F7A-49A1-846E-D4A12910D581}" dt="2025-10-24T07:35:02.168" v="7" actId="20577"/>
          <ac:spMkLst>
            <pc:docMk/>
            <pc:sldMk cId="743172911" sldId="257"/>
            <ac:spMk id="4" creationId="{72BF49D9-2FCE-4950-8B1C-F580CC18F4C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10/24/2025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10/24/2025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10/24/2025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10/24/2025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10/24/2025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10/24/2025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10/24/2025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10/24/2025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10/24/2025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10/24/2025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3" y="1374776"/>
            <a:ext cx="9644335" cy="1822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  <a:p>
            <a:r>
              <a:rPr lang="en-US"/>
              <a:t>Hệ thống chiếu sáng tự động</a:t>
            </a:r>
          </a:p>
          <a:p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3" y="3554247"/>
            <a:ext cx="7342482" cy="207528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/>
              <a:t>Nhóm 4:</a:t>
            </a:r>
          </a:p>
          <a:p>
            <a:pPr>
              <a:lnSpc>
                <a:spcPct val="150000"/>
              </a:lnSpc>
            </a:pPr>
            <a:r>
              <a:rPr lang="en-US" sz="2000" b="0">
                <a:latin typeface="Lato"/>
                <a:ea typeface="Lato"/>
                <a:cs typeface="Lato"/>
              </a:rPr>
              <a:t>Nguyễn Đăng Phúc  	20220040</a:t>
            </a:r>
          </a:p>
          <a:p>
            <a:pPr>
              <a:lnSpc>
                <a:spcPct val="150000"/>
              </a:lnSpc>
            </a:pPr>
            <a:r>
              <a:rPr lang="en-US" sz="2000" b="0">
                <a:latin typeface="Lato"/>
                <a:ea typeface="Lato"/>
                <a:cs typeface="Lato"/>
              </a:rPr>
              <a:t>Nguyễn Đức Triệu	  20224903</a:t>
            </a:r>
          </a:p>
          <a:p>
            <a:pPr>
              <a:lnSpc>
                <a:spcPct val="150000"/>
              </a:lnSpc>
            </a:pPr>
            <a:r>
              <a:rPr lang="en-US" sz="2000" b="0">
                <a:latin typeface="Lato"/>
                <a:ea typeface="Lato"/>
                <a:cs typeface="Lato"/>
              </a:rPr>
              <a:t>Trần Vương Hoàng  	20224855</a:t>
            </a:r>
            <a:endParaRPr lang="en-US" sz="2000" b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Kiến trúc tổng quan hệ thống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EFA1D479-3C38-0FAF-ED6D-2A261F51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349"/>
            <a:ext cx="12192000" cy="469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A3953-74F2-7AC6-3A6E-FC0819EBE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D9B6-53FA-3EAA-99E0-02838BE3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Vai trò các thành phần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04000-6E20-ADFC-9273-805A1628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FBA6386-E494-29B5-D5FE-1FC88F136841}"/>
              </a:ext>
            </a:extLst>
          </p:cNvPr>
          <p:cNvSpPr txBox="1"/>
          <p:nvPr/>
        </p:nvSpPr>
        <p:spPr>
          <a:xfrm>
            <a:off x="338736" y="1017860"/>
            <a:ext cx="1132900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vi-VN" b="1"/>
              <a:t>Khối Thiết bị (Hardware)</a:t>
            </a:r>
          </a:p>
          <a:p>
            <a:pPr>
              <a:lnSpc>
                <a:spcPct val="150000"/>
              </a:lnSpc>
            </a:pPr>
            <a:r>
              <a:rPr lang="vi-VN" b="1"/>
              <a:t>ESP32 (Vi điều khiển):</a:t>
            </a:r>
            <a:r>
              <a:rPr lang="vi-VN"/>
              <a:t> Đóng vai trò là "bộ não" tại chỗ.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Đầu vào:</a:t>
            </a:r>
            <a:r>
              <a:rPr lang="vi-VN"/>
              <a:t> Đọc dữ liệu liên tục từ các cảm biến (Cảm biến ánh sáng LDR, Cảm biến âm thanh).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Đầu ra:</a:t>
            </a:r>
            <a:r>
              <a:rPr lang="vi-VN"/>
              <a:t> Gửi tín hiệu điều khiển (Bật/Tắt) đến Module Relay.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Giao tiếp:</a:t>
            </a:r>
            <a:r>
              <a:rPr lang="vi-VN"/>
              <a:t> Kết nối WiFi và thực hiện giao tiếp hai chiều với Broker qua giao thức </a:t>
            </a:r>
            <a:r>
              <a:rPr lang="vi-VN" b="1"/>
              <a:t>MQTT</a:t>
            </a:r>
            <a:r>
              <a:rPr lang="vi-VN"/>
              <a:t> (Publish dữ liệu cảm biến và Subscribe lệnh điều khiển).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vi-VN"/>
          </a:p>
          <a:p>
            <a:r>
              <a:rPr lang="vi-VN" b="1"/>
              <a:t>Cảm biến (LDR / Âm thanh):</a:t>
            </a:r>
            <a:r>
              <a:rPr lang="vi-VN"/>
              <a:t> Là các "giác quan" của hệ thống, thu thập dữ liệu từ môi trường thực tế (ánh sáng, âm thanh) và gửi về cho ESP32 xử lý.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vi-VN"/>
          </a:p>
          <a:p>
            <a:r>
              <a:rPr lang="vi-VN" b="1"/>
              <a:t>Module Relay:</a:t>
            </a:r>
            <a:r>
              <a:rPr lang="vi-VN"/>
              <a:t> Là một công tắc điện tử an toàn. Nó nhận tín hiệu điều khiển điện áp thấp (3.3V) từ ESP32 để đóng/ngắt dòng điện cao áp (220V) cho </a:t>
            </a:r>
            <a:r>
              <a:rPr lang="vi-VN" b="1"/>
              <a:t>Bóng đèn</a:t>
            </a:r>
            <a:r>
              <a:rPr lang="vi-VN"/>
              <a:t>.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vi-VN"/>
          </a:p>
          <a:p>
            <a:r>
              <a:rPr lang="vi-VN" b="1"/>
              <a:t>Bóng đèn (Light Bulb):</a:t>
            </a:r>
            <a:r>
              <a:rPr lang="vi-VN"/>
              <a:t> Là thiết bị chấp hành (actuator) cuối cùng, thực hiện hành động vật lý (phát sáng hoặc tắt) theo lệnh của hệ thống.</a:t>
            </a:r>
          </a:p>
        </p:txBody>
      </p:sp>
    </p:spTree>
    <p:extLst>
      <p:ext uri="{BB962C8B-B14F-4D97-AF65-F5344CB8AC3E}">
        <p14:creationId xmlns:p14="http://schemas.microsoft.com/office/powerpoint/2010/main" val="2005778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C131-25E0-7F94-9B4D-54C4F77BF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B6E02-8650-0D93-958B-272461A1B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Vai trò các thành phần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C762E-43FA-EA0B-4292-7E195478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8614D05-094E-AC0F-2EEC-EAE0FD8238F9}"/>
              </a:ext>
            </a:extLst>
          </p:cNvPr>
          <p:cNvSpPr txBox="1"/>
          <p:nvPr/>
        </p:nvSpPr>
        <p:spPr>
          <a:xfrm>
            <a:off x="338736" y="1273892"/>
            <a:ext cx="113290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Khối Giao tiếp (Communication)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Broker (MQTT Broker):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Là trạm trung chuyển tin nhắn trung tâm, giúp các thành phần khác giao tiếp mà không cần biết trực tiếp về nhau (decoupling).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Nhận: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Dữ liệu cảm biến từ ESP32 (publish lên topic sensor/light).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Chuyển tiếp: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Gửi dữ liệu cảm biến đó đến cho Service (đang subscribe topic sensor/light).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Nhận: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Lệnh điều khiển từ Service (publish lên topic control/light).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Chuyển tiếp: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Gửi lệnh điều khiển đó xuống cho ESP32 (đang subscribe topic control/light).</a:t>
            </a: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0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39F61-C328-8862-C17A-EE2D40038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2DBF-5BFE-5F47-F770-9047767CD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Vai trò các thành phần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2CEE-FB84-2EAA-1EBF-215CE615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26409A6-F74A-EB1D-2EA5-10AFCD0ECEDD}"/>
              </a:ext>
            </a:extLst>
          </p:cNvPr>
          <p:cNvSpPr txBox="1"/>
          <p:nvPr/>
        </p:nvSpPr>
        <p:spPr>
          <a:xfrm>
            <a:off x="338736" y="1017860"/>
            <a:ext cx="11329008" cy="50270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/>
              <a:t>3. Khối Dịch vụ (Backend)</a:t>
            </a:r>
          </a:p>
          <a:p>
            <a:pPr>
              <a:lnSpc>
                <a:spcPct val="150000"/>
              </a:lnSpc>
            </a:pPr>
            <a:r>
              <a:rPr lang="vi-VN" b="1"/>
              <a:t>Service (Backend Application):</a:t>
            </a:r>
            <a:r>
              <a:rPr lang="vi-VN"/>
              <a:t> Là "bộ não" xử lý logic chính của toàn hệ thống.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Thu thập dữ liệu:</a:t>
            </a:r>
            <a:r>
              <a:rPr lang="vi-VN"/>
              <a:t> Subscribe (lắng nghe) Broker để nhận dữ liệu cảm biến và lưu trữ vào Database.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Xử lý logic tự động:</a:t>
            </a:r>
            <a:r>
              <a:rPr lang="vi-VN"/>
              <a:t> Thực thi các quy tắc nghiệp vụ (ví dụ: "nếu ánh sáng &lt; 100 </a:t>
            </a:r>
            <a:r>
              <a:rPr lang="en-US"/>
              <a:t>và</a:t>
            </a:r>
            <a:r>
              <a:rPr lang="vi-VN"/>
              <a:t> chế độ là 'Tự động' thì bật đèn").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Ra lệnh:</a:t>
            </a:r>
            <a:r>
              <a:rPr lang="vi-VN"/>
              <a:t> Publish các lệnh điều khiển ("ON" / "OFF") lên Broker để ESP32 thực thi.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Cung cấp API:</a:t>
            </a:r>
            <a:r>
              <a:rPr lang="vi-VN"/>
              <a:t> Tạo ra một </a:t>
            </a:r>
            <a:r>
              <a:rPr lang="vi-VN" b="1"/>
              <a:t>REST API (HTTP)</a:t>
            </a:r>
            <a:r>
              <a:rPr lang="vi-VN"/>
              <a:t> để Client (giao diện người dùng) có thể tương tác (ví dụ: GET /api/status, POST /api/set_light).</a:t>
            </a:r>
          </a:p>
          <a:p>
            <a:pPr>
              <a:lnSpc>
                <a:spcPct val="150000"/>
              </a:lnSpc>
            </a:pPr>
            <a:r>
              <a:rPr lang="vi-VN" b="1"/>
              <a:t>Database (SQLite):</a:t>
            </a:r>
            <a:r>
              <a:rPr lang="vi-VN"/>
              <a:t> Là "bộ nhớ" của hệ thống.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/>
              <a:t>Lưu trữ lịch sử dữ liệu cảm biến để phân tích hoặc vẽ biểu đồ.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/>
              <a:t>Lưu trữ trạng thái hiện tại của thiết bị (đèn đang Bật hay Tắt).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/>
              <a:t>Lưu trữ các cài đặt của người dùng (ví dụ: ngưỡng sáng/tối, chế độ Tự động/Thủ công).</a:t>
            </a:r>
          </a:p>
        </p:txBody>
      </p:sp>
    </p:spTree>
    <p:extLst>
      <p:ext uri="{BB962C8B-B14F-4D97-AF65-F5344CB8AC3E}">
        <p14:creationId xmlns:p14="http://schemas.microsoft.com/office/powerpoint/2010/main" val="391476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EEED-62C3-2184-48BF-E8C9DAA3B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646C2-1070-2155-0781-8A4ED30A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Vai trò các thành phần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4D76F-DBDB-EFF1-B59E-B9B269520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9019522-1098-189D-901D-90A3BF46B8A6}"/>
              </a:ext>
            </a:extLst>
          </p:cNvPr>
          <p:cNvSpPr txBox="1"/>
          <p:nvPr/>
        </p:nvSpPr>
        <p:spPr>
          <a:xfrm>
            <a:off x="338736" y="1017860"/>
            <a:ext cx="11329008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/>
              <a:t>4. Khối Người dùng (Presentation)</a:t>
            </a:r>
            <a:endParaRPr lang="en-US" b="1"/>
          </a:p>
          <a:p>
            <a:endParaRPr lang="vi-VN" b="1"/>
          </a:p>
          <a:p>
            <a:r>
              <a:rPr lang="vi-VN" b="1"/>
              <a:t>Client (Giao diện Web UI):</a:t>
            </a:r>
            <a:r>
              <a:rPr lang="vi-VN"/>
              <a:t> Là giao diện đồ họa (website) mà người dùng tương tác, chạy trên trình duyệt máy tính hoặc điện thoại.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Giao tiếp:</a:t>
            </a:r>
            <a:r>
              <a:rPr lang="vi-VN"/>
              <a:t> Chỉ nói chuyện với </a:t>
            </a:r>
            <a:r>
              <a:rPr lang="vi-VN" b="1"/>
              <a:t>Service</a:t>
            </a:r>
            <a:r>
              <a:rPr lang="vi-VN"/>
              <a:t> thông qua </a:t>
            </a:r>
            <a:r>
              <a:rPr lang="vi-VN" b="1"/>
              <a:t>HTTP API</a:t>
            </a:r>
            <a:r>
              <a:rPr lang="vi-VN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Hiển thị:</a:t>
            </a:r>
            <a:r>
              <a:rPr lang="vi-VN"/>
              <a:t> Lấy và hiển thị dữ liệu từ Service (trạng thái đèn, biểu đồ lịch sử...).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/>
              <a:t>Điều khiển:</a:t>
            </a:r>
            <a:r>
              <a:rPr lang="vi-VN"/>
              <a:t> Gửi các yêu cầu (lệnh) của người dùng (như bật/tắt thủ công, cài đặt ngưỡng) đến Service để xử lý.</a:t>
            </a:r>
          </a:p>
        </p:txBody>
      </p:sp>
    </p:spTree>
    <p:extLst>
      <p:ext uri="{BB962C8B-B14F-4D97-AF65-F5344CB8AC3E}">
        <p14:creationId xmlns:p14="http://schemas.microsoft.com/office/powerpoint/2010/main" val="320598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705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Kiến trúc tổng quan hệ thống</vt:lpstr>
      <vt:lpstr>Vai trò các thành phần</vt:lpstr>
      <vt:lpstr>Vai trò các thành phần</vt:lpstr>
      <vt:lpstr>Vai trò các thành phần</vt:lpstr>
      <vt:lpstr>Vai trò các thành phần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Duc Trieu 20224903</cp:lastModifiedBy>
  <cp:revision>17</cp:revision>
  <dcterms:created xsi:type="dcterms:W3CDTF">2021-05-28T04:32:29Z</dcterms:created>
  <dcterms:modified xsi:type="dcterms:W3CDTF">2025-10-24T07:35:08Z</dcterms:modified>
</cp:coreProperties>
</file>